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91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82" r:id="rId12"/>
    <p:sldId id="280" r:id="rId13"/>
    <p:sldId id="281" r:id="rId14"/>
    <p:sldId id="287" r:id="rId15"/>
    <p:sldId id="283" r:id="rId16"/>
    <p:sldId id="284" r:id="rId17"/>
    <p:sldId id="288" r:id="rId18"/>
    <p:sldId id="290" r:id="rId19"/>
    <p:sldId id="285" r:id="rId20"/>
    <p:sldId id="286" r:id="rId21"/>
    <p:sldId id="279" r:id="rId22"/>
  </p:sldIdLst>
  <p:sldSz cx="9144000" cy="5715000" type="screen16x10"/>
  <p:notesSz cx="6858000" cy="9144000"/>
  <p:defaultTextStyle>
    <a:defPPr>
      <a:defRPr lang="en-US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74"/>
  </p:normalViewPr>
  <p:slideViewPr>
    <p:cSldViewPr snapToGrid="0" snapToObjects="1" showGuides="1">
      <p:cViewPr varScale="1">
        <p:scale>
          <a:sx n="107" d="100"/>
          <a:sy n="107" d="100"/>
        </p:scale>
        <p:origin x="114" y="52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E8A8E-A4E3-6E4B-8669-C2F45C80464B}" type="datetimeFigureOut">
              <a:rPr lang="en-US" smtClean="0"/>
              <a:pPr/>
              <a:t>10/3/2018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AB39-7B4B-9546-BD29-3A6608595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494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E8A8E-A4E3-6E4B-8669-C2F45C80464B}" type="datetimeFigureOut">
              <a:rPr lang="en-US" smtClean="0"/>
              <a:pPr/>
              <a:t>10/3/2018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AB39-7B4B-9546-BD29-3A6608595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920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E8A8E-A4E3-6E4B-8669-C2F45C80464B}" type="datetimeFigureOut">
              <a:rPr lang="en-US" smtClean="0"/>
              <a:pPr/>
              <a:t>10/3/2018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AB39-7B4B-9546-BD29-3A6608595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738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E8A8E-A4E3-6E4B-8669-C2F45C80464B}" type="datetimeFigureOut">
              <a:rPr lang="en-US" smtClean="0"/>
              <a:pPr/>
              <a:t>10/3/2018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AB39-7B4B-9546-BD29-3A6608595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587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E8A8E-A4E3-6E4B-8669-C2F45C80464B}" type="datetimeFigureOut">
              <a:rPr lang="en-US" smtClean="0"/>
              <a:pPr/>
              <a:t>10/3/2018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AB39-7B4B-9546-BD29-3A6608595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97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E8A8E-A4E3-6E4B-8669-C2F45C80464B}" type="datetimeFigureOut">
              <a:rPr lang="en-US" smtClean="0"/>
              <a:pPr/>
              <a:t>10/3/2018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AB39-7B4B-9546-BD29-3A6608595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588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E8A8E-A4E3-6E4B-8669-C2F45C80464B}" type="datetimeFigureOut">
              <a:rPr lang="en-US" smtClean="0"/>
              <a:pPr/>
              <a:t>10/3/2018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AB39-7B4B-9546-BD29-3A6608595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77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E8A8E-A4E3-6E4B-8669-C2F45C80464B}" type="datetimeFigureOut">
              <a:rPr lang="en-US" smtClean="0"/>
              <a:pPr/>
              <a:t>10/3/2018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AB39-7B4B-9546-BD29-3A6608595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87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E8A8E-A4E3-6E4B-8669-C2F45C80464B}" type="datetimeFigureOut">
              <a:rPr lang="en-US" smtClean="0"/>
              <a:pPr/>
              <a:t>10/3/2018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AB39-7B4B-9546-BD29-3A6608595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75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E8A8E-A4E3-6E4B-8669-C2F45C80464B}" type="datetimeFigureOut">
              <a:rPr lang="en-US" smtClean="0"/>
              <a:pPr/>
              <a:t>10/3/2018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AB39-7B4B-9546-BD29-3A6608595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382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E8A8E-A4E3-6E4B-8669-C2F45C80464B}" type="datetimeFigureOut">
              <a:rPr lang="en-US" smtClean="0"/>
              <a:pPr/>
              <a:t>10/3/2018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AB39-7B4B-9546-BD29-3A6608595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845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E8A8E-A4E3-6E4B-8669-C2F45C80464B}" type="datetimeFigureOut">
              <a:rPr lang="en-US" smtClean="0"/>
              <a:pPr/>
              <a:t>10/3/2018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8AB39-7B4B-9546-BD29-3A6608595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68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europa.eu/youth/splash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eurodesk.eu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timetomove.eurodesk.eu/ro/" TargetMode="External"/><Relationship Id="rId5" Type="http://schemas.openxmlformats.org/officeDocument/2006/relationships/hyperlink" Target="http://timetomove.eurodesk.eu/" TargetMode="Externa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uropa.eu/youth/EU_ro" TargetMode="External"/><Relationship Id="rId5" Type="http://schemas.openxmlformats.org/officeDocument/2006/relationships/hyperlink" Target="https://eurodesk.eu/" TargetMode="Externa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Eurodesk/app/1432768656951037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desk.eu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a.eu/youth/EU_ro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odesk.ro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hyperlink" Target="mailto:eurodeskro@eurodesk.e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desk.eu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odesk.eu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uropa.eu/youth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BEA7C63-B83E-234F-915B-F02C315A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382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BEA7C63-B83E-234F-915B-F02C315A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84B3128-0189-6742-A387-DDB5FA64A0E8}"/>
              </a:ext>
            </a:extLst>
          </p:cNvPr>
          <p:cNvSpPr txBox="1"/>
          <p:nvPr/>
        </p:nvSpPr>
        <p:spPr>
          <a:xfrm>
            <a:off x="895271" y="1488607"/>
            <a:ext cx="71239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Tahoma"/>
                <a:ea typeface="Baloo" pitchFamily="66" charset="0"/>
                <a:cs typeface="Baloo" pitchFamily="66" charset="0"/>
              </a:rPr>
              <a:t>Time to Move </a:t>
            </a:r>
            <a:r>
              <a:rPr lang="en-GB" alt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n-GB" alt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Încearcă</a:t>
            </a:r>
            <a:r>
              <a:rPr lang="en-GB" alt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Europa!</a:t>
            </a:r>
          </a:p>
          <a:p>
            <a:endParaRPr lang="en-GB" sz="2200" dirty="0">
              <a:latin typeface="Tahoma"/>
              <a:ea typeface="Baloo" pitchFamily="66" charset="0"/>
              <a:cs typeface="Baloo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237DAD7-F519-B444-B8C6-75EA5348C6CF}"/>
              </a:ext>
            </a:extLst>
          </p:cNvPr>
          <p:cNvSpPr txBox="1"/>
          <p:nvPr/>
        </p:nvSpPr>
        <p:spPr>
          <a:xfrm>
            <a:off x="1116701" y="2165246"/>
            <a:ext cx="6902506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</a:t>
            </a:r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este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buna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 </a:t>
            </a:r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experiență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în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străinătate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pentru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tine?</a:t>
            </a:r>
          </a:p>
          <a:p>
            <a:pPr>
              <a:lnSpc>
                <a:spcPct val="150000"/>
              </a:lnSpc>
            </a:pPr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Dărâmă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propriile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ziduri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Depășește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propriile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bariere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 </a:t>
            </a:r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aștepți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75359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BEA7C63-B83E-234F-915B-F02C315A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18AD12E-E384-4FDB-914D-145B39EF4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561" y="2124635"/>
            <a:ext cx="2040144" cy="12807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3DD1860-1663-4A16-9769-628AB7EC7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500" y="3787282"/>
            <a:ext cx="2040144" cy="118548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E299C0B-3DC9-4A24-8D56-62F00595ACF8}"/>
              </a:ext>
            </a:extLst>
          </p:cNvPr>
          <p:cNvSpPr txBox="1"/>
          <p:nvPr/>
        </p:nvSpPr>
        <p:spPr>
          <a:xfrm>
            <a:off x="3594848" y="2043953"/>
            <a:ext cx="461682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Viziteaz</a:t>
            </a:r>
            <a:r>
              <a:rPr lang="ro-RO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 website-ul Time to Move</a:t>
            </a:r>
          </a:p>
          <a:p>
            <a:pPr>
              <a:lnSpc>
                <a:spcPct val="150000"/>
              </a:lnSpc>
            </a:pPr>
            <a:endParaRPr lang="ro-RO" alt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hlinkClick r:id="rId5"/>
            </a:endParaRPr>
          </a:p>
          <a:p>
            <a:pPr>
              <a:lnSpc>
                <a:spcPct val="150000"/>
              </a:lnSpc>
            </a:pPr>
            <a:r>
              <a:rPr lang="en-GB" altLang="en-US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http://timetomove.eurodesk.eu/</a:t>
            </a:r>
            <a:endParaRPr lang="en-GB" altLang="en-US" sz="1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en-US" sz="17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http://timetomove.eurodesk.eu/ro/</a:t>
            </a:r>
            <a:endParaRPr lang="en-US" altLang="en-US" sz="1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altLang="en-US" sz="1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Obține</a:t>
            </a:r>
            <a:r>
              <a:rPr lang="en-GB" altLang="en-US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en-US" sz="1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toate</a:t>
            </a:r>
            <a:r>
              <a:rPr lang="en-GB" altLang="en-US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en-US" sz="1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informațiile</a:t>
            </a:r>
            <a:r>
              <a:rPr lang="en-GB" altLang="en-US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care ai </a:t>
            </a:r>
            <a:r>
              <a:rPr lang="en-GB" altLang="en-US" sz="1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nevoie</a:t>
            </a:r>
            <a:r>
              <a:rPr lang="en-GB" altLang="en-US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De </a:t>
            </a:r>
            <a:r>
              <a:rPr lang="en-GB" altLang="en-US" sz="1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acasă</a:t>
            </a:r>
            <a:r>
              <a:rPr lang="en-GB" altLang="en-US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GB" altLang="en-US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https://eurodesk.eu/</a:t>
            </a:r>
            <a:endParaRPr lang="en-GB" altLang="en-US" sz="1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altLang="en-US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/>
              </a:rPr>
              <a:t>http://europa.eu/youth/splash</a:t>
            </a:r>
            <a:endParaRPr lang="en-GB" altLang="en-US" sz="1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en-GB" altLang="en-US" sz="2400" dirty="0">
              <a:cs typeface="Baloo" pitchFamily="66" charset="0"/>
            </a:endParaRPr>
          </a:p>
          <a:p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044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BEA7C63-B83E-234F-915B-F02C315A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84B3128-0189-6742-A387-DDB5FA64A0E8}"/>
              </a:ext>
            </a:extLst>
          </p:cNvPr>
          <p:cNvSpPr txBox="1"/>
          <p:nvPr/>
        </p:nvSpPr>
        <p:spPr>
          <a:xfrm>
            <a:off x="895271" y="1488607"/>
            <a:ext cx="71239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200" dirty="0">
              <a:latin typeface="Tahoma"/>
              <a:ea typeface="Baloo" pitchFamily="66" charset="0"/>
              <a:cs typeface="Baloo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237DAD7-F519-B444-B8C6-75EA5348C6CF}"/>
              </a:ext>
            </a:extLst>
          </p:cNvPr>
          <p:cNvSpPr txBox="1"/>
          <p:nvPr/>
        </p:nvSpPr>
        <p:spPr>
          <a:xfrm>
            <a:off x="1116701" y="2165246"/>
            <a:ext cx="6902506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GB" alt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376AE81-3B6A-41DA-B38C-789D9602E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5" y="424200"/>
            <a:ext cx="8453718" cy="486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94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BEA7C63-B83E-234F-915B-F02C315A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8"/>
            <a:ext cx="9144000" cy="571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237DAD7-F519-B444-B8C6-75EA5348C6CF}"/>
              </a:ext>
            </a:extLst>
          </p:cNvPr>
          <p:cNvSpPr txBox="1"/>
          <p:nvPr/>
        </p:nvSpPr>
        <p:spPr>
          <a:xfrm>
            <a:off x="1116701" y="2165246"/>
            <a:ext cx="6902506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GB" alt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9146D76-272E-4D95-B07E-AEB0746AE6F7}"/>
              </a:ext>
            </a:extLst>
          </p:cNvPr>
          <p:cNvSpPr/>
          <p:nvPr/>
        </p:nvSpPr>
        <p:spPr>
          <a:xfrm>
            <a:off x="2054941" y="1802038"/>
            <a:ext cx="5026025" cy="1177821"/>
          </a:xfrm>
          <a:prstGeom prst="rect">
            <a:avLst/>
          </a:prstGeom>
          <a:solidFill>
            <a:srgbClr val="E32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#timetomove2018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CD52313-2C4B-497C-B133-00861799370D}"/>
              </a:ext>
            </a:extLst>
          </p:cNvPr>
          <p:cNvSpPr txBox="1"/>
          <p:nvPr/>
        </p:nvSpPr>
        <p:spPr>
          <a:xfrm>
            <a:off x="2054941" y="3245224"/>
            <a:ext cx="5026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1600" dirty="0" err="1">
                <a:cs typeface="Baloo" pitchFamily="66" charset="0"/>
              </a:rPr>
              <a:t>Participă</a:t>
            </a:r>
            <a:r>
              <a:rPr lang="en-GB" altLang="en-US" sz="1600" dirty="0">
                <a:cs typeface="Baloo" pitchFamily="66" charset="0"/>
              </a:rPr>
              <a:t> la </a:t>
            </a:r>
            <a:r>
              <a:rPr lang="en-GB" altLang="en-US" sz="1600" dirty="0" err="1">
                <a:cs typeface="Baloo" pitchFamily="66" charset="0"/>
              </a:rPr>
              <a:t>activitățile</a:t>
            </a:r>
            <a:r>
              <a:rPr lang="en-GB" altLang="en-US" sz="1600" dirty="0">
                <a:cs typeface="Baloo" pitchFamily="66" charset="0"/>
              </a:rPr>
              <a:t> Time to Move </a:t>
            </a:r>
            <a:r>
              <a:rPr lang="en-GB" altLang="en-US" sz="1600" dirty="0" err="1">
                <a:cs typeface="Baloo" pitchFamily="66" charset="0"/>
              </a:rPr>
              <a:t>și</a:t>
            </a:r>
            <a:r>
              <a:rPr lang="en-GB" altLang="en-US" sz="1600" dirty="0">
                <a:cs typeface="Baloo" pitchFamily="66" charset="0"/>
              </a:rPr>
              <a:t> </a:t>
            </a:r>
            <a:r>
              <a:rPr lang="en-GB" altLang="en-US" sz="1600" dirty="0" err="1">
                <a:cs typeface="Baloo" pitchFamily="66" charset="0"/>
              </a:rPr>
              <a:t>folosește</a:t>
            </a:r>
            <a:r>
              <a:rPr lang="en-GB" altLang="en-US" sz="1600" dirty="0">
                <a:cs typeface="Baloo" pitchFamily="66" charset="0"/>
              </a:rPr>
              <a:t> hashtag-ul Time to Move </a:t>
            </a:r>
            <a:r>
              <a:rPr lang="en-GB" altLang="en-US" sz="1600" dirty="0" err="1">
                <a:cs typeface="Baloo" pitchFamily="66" charset="0"/>
              </a:rPr>
              <a:t>atunci</a:t>
            </a:r>
            <a:r>
              <a:rPr lang="en-GB" altLang="en-US" sz="1600" dirty="0">
                <a:cs typeface="Baloo" pitchFamily="66" charset="0"/>
              </a:rPr>
              <a:t> </a:t>
            </a:r>
            <a:r>
              <a:rPr lang="en-GB" altLang="en-US" sz="1600" dirty="0" err="1">
                <a:cs typeface="Baloo" pitchFamily="66" charset="0"/>
              </a:rPr>
              <a:t>când</a:t>
            </a:r>
            <a:r>
              <a:rPr lang="en-GB" altLang="en-US" sz="1600" dirty="0">
                <a:cs typeface="Baloo" pitchFamily="66" charset="0"/>
              </a:rPr>
              <a:t> </a:t>
            </a:r>
            <a:r>
              <a:rPr lang="en-GB" altLang="en-US" sz="1600" dirty="0" err="1">
                <a:cs typeface="Baloo" pitchFamily="66" charset="0"/>
              </a:rPr>
              <a:t>încarci</a:t>
            </a:r>
            <a:r>
              <a:rPr lang="en-GB" altLang="en-US" sz="1600" dirty="0">
                <a:cs typeface="Baloo" pitchFamily="66" charset="0"/>
              </a:rPr>
              <a:t> </a:t>
            </a:r>
            <a:r>
              <a:rPr lang="en-GB" altLang="en-US" sz="1600" dirty="0" err="1">
                <a:cs typeface="Baloo" pitchFamily="66" charset="0"/>
              </a:rPr>
              <a:t>fotografiile</a:t>
            </a:r>
            <a:r>
              <a:rPr lang="en-GB" altLang="en-US" sz="1600" dirty="0">
                <a:cs typeface="Baloo" pitchFamily="66" charset="0"/>
              </a:rPr>
              <a:t> pe Facebook </a:t>
            </a:r>
            <a:r>
              <a:rPr lang="en-GB" altLang="en-US" sz="1600" dirty="0" err="1">
                <a:cs typeface="Baloo" pitchFamily="66" charset="0"/>
              </a:rPr>
              <a:t>sau</a:t>
            </a:r>
            <a:r>
              <a:rPr lang="en-GB" altLang="en-US" sz="1600" dirty="0">
                <a:cs typeface="Baloo" pitchFamily="66" charset="0"/>
              </a:rPr>
              <a:t> Instagram. </a:t>
            </a:r>
            <a:endParaRPr lang="en-US" alt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690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BEA7C63-B83E-234F-915B-F02C315A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237DAD7-F519-B444-B8C6-75EA5348C6CF}"/>
              </a:ext>
            </a:extLst>
          </p:cNvPr>
          <p:cNvSpPr txBox="1"/>
          <p:nvPr/>
        </p:nvSpPr>
        <p:spPr>
          <a:xfrm>
            <a:off x="3209365" y="2165246"/>
            <a:ext cx="5181600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SOCIAL MEDIA</a:t>
            </a:r>
          </a:p>
          <a:p>
            <a:pPr marL="477838" indent="-484188">
              <a:buFont typeface="Courier New" charset="0"/>
              <a:buChar char="o"/>
            </a:pP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  <a:latin typeface="Titillium Light" charset="0"/>
              <a:ea typeface="Titillium Light" charset="0"/>
              <a:cs typeface="Titillium Light" charset="0"/>
            </a:endParaRPr>
          </a:p>
          <a:p>
            <a:r>
              <a:rPr lang="ro-RO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Video </a:t>
            </a:r>
          </a:p>
          <a:p>
            <a:r>
              <a:rPr lang="ro-RO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Ce inseamnă pentru un tânăr o mobilitate de învățare în străinătate?</a:t>
            </a:r>
          </a:p>
          <a:p>
            <a:r>
              <a:rPr lang="ro-RO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Alte elemente legate de activităle locale și de concurs.</a:t>
            </a: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C2A3D22-7104-4C20-9009-94983FC3E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373" y="1198452"/>
            <a:ext cx="1905712" cy="107078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82E8788-8169-4BB5-9B22-EFFE096B3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373" y="2352994"/>
            <a:ext cx="1911572" cy="107644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CDD9D43-3D77-48AF-81FF-2B2428ED0D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073" y="3573548"/>
            <a:ext cx="1909012" cy="107396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5964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BEA7C63-B83E-234F-915B-F02C315A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84B3128-0189-6742-A387-DDB5FA64A0E8}"/>
              </a:ext>
            </a:extLst>
          </p:cNvPr>
          <p:cNvSpPr txBox="1"/>
          <p:nvPr/>
        </p:nvSpPr>
        <p:spPr>
          <a:xfrm>
            <a:off x="895271" y="1488607"/>
            <a:ext cx="71239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Tahoma"/>
                <a:ea typeface="Baloo" pitchFamily="66" charset="0"/>
                <a:cs typeface="Baloo" pitchFamily="66" charset="0"/>
              </a:rPr>
              <a:t>Time to Move </a:t>
            </a:r>
            <a:r>
              <a:rPr lang="en-GB" alt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n-GB" alt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Încearcă</a:t>
            </a:r>
            <a:r>
              <a:rPr lang="en-GB" alt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Europa!</a:t>
            </a:r>
          </a:p>
          <a:p>
            <a:endParaRPr lang="en-GB" sz="2200" dirty="0">
              <a:latin typeface="Tahoma"/>
              <a:ea typeface="Baloo" pitchFamily="66" charset="0"/>
              <a:cs typeface="Baloo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237DAD7-F519-B444-B8C6-75EA5348C6CF}"/>
              </a:ext>
            </a:extLst>
          </p:cNvPr>
          <p:cNvSpPr txBox="1"/>
          <p:nvPr/>
        </p:nvSpPr>
        <p:spPr>
          <a:xfrm>
            <a:off x="1116701" y="2165246"/>
            <a:ext cx="6902506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GB" altLang="en-US" sz="1800" dirty="0">
              <a:cs typeface="Baloo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02D778B-0DD6-4235-A1D2-943F600E8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921" y="2194649"/>
            <a:ext cx="2002491" cy="14818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9B03F74-5769-41D4-B74B-732779350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5485" y="2070141"/>
            <a:ext cx="2127997" cy="15747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EF97909-D6E2-43C7-B14F-9DE9CA469A9C}"/>
              </a:ext>
            </a:extLst>
          </p:cNvPr>
          <p:cNvSpPr txBox="1"/>
          <p:nvPr/>
        </p:nvSpPr>
        <p:spPr>
          <a:xfrm>
            <a:off x="895271" y="4132729"/>
            <a:ext cx="3416753" cy="1341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Eurodesk</a:t>
            </a:r>
            <a:r>
              <a:rPr lang="en-GB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en-GB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pregătit</a:t>
            </a:r>
            <a:r>
              <a:rPr lang="en-GB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 </a:t>
            </a:r>
            <a:r>
              <a:rPr lang="en-GB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colecție</a:t>
            </a:r>
            <a:r>
              <a:rPr lang="en-GB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GB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oportunități</a:t>
            </a:r>
            <a:r>
              <a:rPr lang="en-GB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organizate</a:t>
            </a:r>
            <a:r>
              <a:rPr lang="en-GB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în</a:t>
            </a:r>
            <a:r>
              <a:rPr lang="en-GB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o-RO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cinci</a:t>
            </a:r>
            <a:r>
              <a:rPr lang="en-GB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categorii</a:t>
            </a:r>
            <a:r>
              <a:rPr lang="ro-RO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GB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https://eurodesk.eu/</a:t>
            </a:r>
            <a:endParaRPr lang="ro-RO" alt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en-GB" alt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5DDB015-091B-41BD-8131-DBDA489A261D}"/>
              </a:ext>
            </a:extLst>
          </p:cNvPr>
          <p:cNvSpPr txBox="1"/>
          <p:nvPr/>
        </p:nvSpPr>
        <p:spPr>
          <a:xfrm>
            <a:off x="4482353" y="4213412"/>
            <a:ext cx="3766376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9C713BC-F88F-4747-A4C3-136907B7C98F}"/>
              </a:ext>
            </a:extLst>
          </p:cNvPr>
          <p:cNvSpPr txBox="1"/>
          <p:nvPr/>
        </p:nvSpPr>
        <p:spPr>
          <a:xfrm>
            <a:off x="4661647" y="4213412"/>
            <a:ext cx="453838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AD20997-1155-4159-90E1-2EC9BC711A3A}"/>
              </a:ext>
            </a:extLst>
          </p:cNvPr>
          <p:cNvSpPr txBox="1"/>
          <p:nvPr/>
        </p:nvSpPr>
        <p:spPr>
          <a:xfrm>
            <a:off x="4742329" y="4132729"/>
            <a:ext cx="3506400" cy="1172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Există o mulțime de programe și inițiative ale UE pentru tineri pe Portalul european pentru tineret.</a:t>
            </a:r>
          </a:p>
          <a:p>
            <a:r>
              <a:rPr lang="en-US" dirty="0">
                <a:hlinkClick r:id="rId6"/>
              </a:rPr>
              <a:t>https://europa.eu/youth/EU_ro</a:t>
            </a:r>
            <a:endParaRPr lang="ro-RO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798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BEA7C63-B83E-234F-915B-F02C315A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84B3128-0189-6742-A387-DDB5FA64A0E8}"/>
              </a:ext>
            </a:extLst>
          </p:cNvPr>
          <p:cNvSpPr txBox="1"/>
          <p:nvPr/>
        </p:nvSpPr>
        <p:spPr>
          <a:xfrm>
            <a:off x="895271" y="1488607"/>
            <a:ext cx="712393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/>
              <a:t>CONCURS de </a:t>
            </a:r>
            <a:r>
              <a:rPr lang="en-US" altLang="en-US" sz="2400" b="1" dirty="0" err="1"/>
              <a:t>tricouri</a:t>
            </a:r>
            <a:r>
              <a:rPr lang="en-US" altLang="en-US" sz="2400" b="1" dirty="0"/>
              <a:t> Time to Move  </a:t>
            </a:r>
            <a:endParaRPr lang="en-GB" altLang="en-US" sz="2400" dirty="0">
              <a:latin typeface="Baloo" pitchFamily="66" charset="0"/>
              <a:cs typeface="Baloo" pitchFamily="66" charset="0"/>
            </a:endParaRPr>
          </a:p>
          <a:p>
            <a:endParaRPr lang="en-GB" sz="2200" dirty="0">
              <a:latin typeface="Tahoma"/>
              <a:ea typeface="Baloo" pitchFamily="66" charset="0"/>
              <a:cs typeface="Baloo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237DAD7-F519-B444-B8C6-75EA5348C6CF}"/>
              </a:ext>
            </a:extLst>
          </p:cNvPr>
          <p:cNvSpPr txBox="1"/>
          <p:nvPr/>
        </p:nvSpPr>
        <p:spPr>
          <a:xfrm>
            <a:off x="959224" y="2165246"/>
            <a:ext cx="705998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Concursul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adresează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tinerilor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cu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vârsta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cuprinsă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între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13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și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30 de ani, din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toate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cele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</a:t>
            </a:r>
            <a:r>
              <a:rPr lang="ro-RO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țări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Eurodesk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endParaRPr lang="en-US" alt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Pentru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 concurs,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candidații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trebuie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să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creeze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design-ul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pentru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tricou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care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reprezintă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cel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bine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spiritul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campaniei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și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să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-l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încarce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pagina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Facebook a </a:t>
            </a:r>
            <a:r>
              <a:rPr lang="en-US" altLang="en-US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concursului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https://www.facebook.com/Eurodesk/app/1432768656951037</a:t>
            </a:r>
            <a:r>
              <a:rPr lang="en-US" alt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/</a:t>
            </a:r>
            <a:r>
              <a:rPr lang="en-US" alt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o-RO" alt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o-RO" alt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o-RO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oncurenții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vor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fi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separati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în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două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grupuri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tineri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cu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vârsta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cuprinsă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între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13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19 ani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și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tineri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cu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vârsta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cuprinsa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între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și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30 de ani.</a:t>
            </a:r>
            <a:endParaRPr lang="it-IT" alt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alt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Competiția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încheie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în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data de 31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octombrie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</a:t>
            </a:r>
            <a:r>
              <a:rPr lang="ro-RO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12:00 PM CET.</a:t>
            </a:r>
          </a:p>
          <a:p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866698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BEA7C63-B83E-234F-915B-F02C315A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22713" y="695827"/>
            <a:ext cx="5053969" cy="1280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u="sng" dirty="0">
                <a:hlinkClick r:id="rId3"/>
              </a:rPr>
              <a:t>https://eurodesk.eu</a:t>
            </a:r>
            <a:r>
              <a:rPr lang="ro-RO" u="sng" dirty="0" smtClean="0">
                <a:hlinkClick r:id="rId3"/>
              </a:rPr>
              <a:t>/</a:t>
            </a:r>
            <a:r>
              <a:rPr lang="en-US" u="sng" dirty="0" smtClean="0"/>
              <a:t> </a:t>
            </a:r>
            <a:r>
              <a:rPr lang="ro-RO" dirty="0" smtClean="0"/>
              <a:t> 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23365" y="1673282"/>
            <a:ext cx="7422775" cy="3777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o-RO" sz="1800" dirty="0" smtClean="0"/>
              <a:t>Resurse online privind:</a:t>
            </a:r>
          </a:p>
          <a:p>
            <a:r>
              <a:rPr lang="ro-RO" sz="1800" dirty="0" smtClean="0"/>
              <a:t>studiu, </a:t>
            </a:r>
          </a:p>
          <a:p>
            <a:r>
              <a:rPr lang="ro-RO" sz="1800" dirty="0" smtClean="0"/>
              <a:t>voluntariat, </a:t>
            </a:r>
          </a:p>
          <a:p>
            <a:r>
              <a:rPr lang="ro-RO" sz="1800" dirty="0" smtClean="0"/>
              <a:t>stagii, </a:t>
            </a:r>
          </a:p>
          <a:p>
            <a:r>
              <a:rPr lang="en-US" sz="1800" dirty="0" smtClean="0"/>
              <a:t>c</a:t>
            </a:r>
            <a:r>
              <a:rPr lang="ro-RO" sz="1800" dirty="0" smtClean="0"/>
              <a:t>ălătorii</a:t>
            </a:r>
            <a:endParaRPr lang="en-US" sz="1800" dirty="0" smtClean="0"/>
          </a:p>
          <a:p>
            <a:r>
              <a:rPr lang="en-US" sz="1800" dirty="0" err="1"/>
              <a:t>s</a:t>
            </a:r>
            <a:r>
              <a:rPr lang="en-US" sz="1800" dirty="0" err="1" smtClean="0"/>
              <a:t>ubventii</a:t>
            </a:r>
            <a:endParaRPr lang="en-US" sz="1800" dirty="0" smtClean="0"/>
          </a:p>
          <a:p>
            <a:r>
              <a:rPr lang="en-US" sz="1800" dirty="0" err="1" smtClean="0"/>
              <a:t>linkuri</a:t>
            </a:r>
            <a:endParaRPr lang="ro-RO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ro-RO" sz="1800" dirty="0" smtClean="0"/>
          </a:p>
          <a:p>
            <a:pPr marL="0" indent="0">
              <a:buNone/>
            </a:pPr>
            <a:r>
              <a:rPr lang="en-US" sz="1800" dirty="0"/>
              <a:t>T</a:t>
            </a:r>
            <a:r>
              <a:rPr lang="ro-RO" sz="1800" dirty="0" smtClean="0"/>
              <a:t>inerii interesați pot obține informații despre evenimente care vor avea loc peste tot în Europa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538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BEA7C63-B83E-234F-915B-F02C315A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53035" y="624110"/>
            <a:ext cx="6409765" cy="1280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dirty="0" smtClean="0"/>
              <a:t>Scopul Portalului european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53035" y="1728746"/>
            <a:ext cx="7539318" cy="3777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-RO" dirty="0" smtClean="0"/>
              <a:t>de a informa tinerii despre inițiativele europene care îi privesc</a:t>
            </a:r>
          </a:p>
          <a:p>
            <a:endParaRPr lang="ro-RO" dirty="0" smtClean="0"/>
          </a:p>
          <a:p>
            <a:r>
              <a:rPr lang="ro-RO" dirty="0" smtClean="0"/>
              <a:t>puteți găsi și citi articole despre cele mai recente proiecte sau puteți naviga prin baza de date a Serviciului European de voluntariat</a:t>
            </a: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europa.eu/youth/EU_ro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604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BEA7C63-B83E-234F-915B-F02C315A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780B676-98D5-4978-9562-34BB5413E179}"/>
              </a:ext>
            </a:extLst>
          </p:cNvPr>
          <p:cNvSpPr txBox="1"/>
          <p:nvPr/>
        </p:nvSpPr>
        <p:spPr>
          <a:xfrm>
            <a:off x="968188" y="1721224"/>
            <a:ext cx="4921624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F30B97D-0B2D-4C9B-9B19-FF9A0F84D3DD}"/>
              </a:ext>
            </a:extLst>
          </p:cNvPr>
          <p:cNvSpPr txBox="1"/>
          <p:nvPr/>
        </p:nvSpPr>
        <p:spPr>
          <a:xfrm>
            <a:off x="1093694" y="1326776"/>
            <a:ext cx="5746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Eurodesk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Oricare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fi </a:t>
            </a:r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întrebarea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</a:t>
            </a:r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începe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cu </a:t>
            </a:r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noi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  <a:p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5072054-F141-440D-B48B-2783D08B9819}"/>
              </a:ext>
            </a:extLst>
          </p:cNvPr>
          <p:cNvSpPr txBox="1"/>
          <p:nvPr/>
        </p:nvSpPr>
        <p:spPr>
          <a:xfrm>
            <a:off x="1290918" y="2160494"/>
            <a:ext cx="628425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ANPCDEFP</a:t>
            </a:r>
          </a:p>
          <a:p>
            <a:pPr>
              <a:lnSpc>
                <a:spcPct val="150000"/>
              </a:lnSpc>
            </a:pP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  <a:r>
              <a:rPr lang="en-US" altLang="en-US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Eurodesk</a:t>
            </a:r>
            <a:r>
              <a:rPr lang="en-US" alt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 Rom</a:t>
            </a:r>
            <a:r>
              <a:rPr lang="ro-RO" alt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â</a:t>
            </a:r>
            <a:r>
              <a:rPr lang="en-US" altLang="en-US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nia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Splaiul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Independenței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nr.313</a:t>
            </a:r>
          </a:p>
          <a:p>
            <a:pPr>
              <a:lnSpc>
                <a:spcPct val="150000"/>
              </a:lnSpc>
            </a:pP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Biblioteca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Centrală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Universității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Politehnica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București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Corp A,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etajul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1, Sector 6</a:t>
            </a:r>
          </a:p>
          <a:p>
            <a:pPr>
              <a:lnSpc>
                <a:spcPct val="150000"/>
              </a:lnSpc>
            </a:pP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Ro-060042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București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România</a:t>
            </a:r>
            <a:endParaRPr lang="en-GB" alt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Tel: 021 2010742</a:t>
            </a:r>
          </a:p>
          <a:p>
            <a:pPr>
              <a:lnSpc>
                <a:spcPct val="150000"/>
              </a:lnSpc>
            </a:pPr>
            <a:r>
              <a:rPr lang="en-GB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email: 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eurodeskro@eurodesk.eu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en-GB" alt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en-GB" alt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5E64980-DEC8-490F-A13D-736DDA126B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3341" y="2152143"/>
            <a:ext cx="1452283" cy="41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378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BEA7C63-B83E-234F-915B-F02C315A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84B3128-0189-6742-A387-DDB5FA64A0E8}"/>
              </a:ext>
            </a:extLst>
          </p:cNvPr>
          <p:cNvSpPr txBox="1"/>
          <p:nvPr/>
        </p:nvSpPr>
        <p:spPr>
          <a:xfrm>
            <a:off x="895271" y="2035154"/>
            <a:ext cx="71239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 err="1">
                <a:latin typeface="Tahoma"/>
                <a:ea typeface="Baloo" pitchFamily="66" charset="0"/>
                <a:cs typeface="Baloo" pitchFamily="66" charset="0"/>
              </a:rPr>
              <a:t>În</a:t>
            </a:r>
            <a:r>
              <a:rPr lang="en-GB" sz="21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2100" dirty="0" err="1">
                <a:latin typeface="Tahoma"/>
                <a:ea typeface="Baloo" pitchFamily="66" charset="0"/>
                <a:cs typeface="Baloo" pitchFamily="66" charset="0"/>
              </a:rPr>
              <a:t>octombrie</a:t>
            </a:r>
            <a:r>
              <a:rPr lang="en-GB" sz="21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2100" dirty="0" err="1">
                <a:latin typeface="Tahoma"/>
                <a:ea typeface="Baloo" pitchFamily="66" charset="0"/>
                <a:cs typeface="Baloo" pitchFamily="66" charset="0"/>
              </a:rPr>
              <a:t>spunem</a:t>
            </a:r>
            <a:r>
              <a:rPr lang="en-GB" sz="2100" dirty="0">
                <a:latin typeface="Tahoma"/>
                <a:ea typeface="Baloo" pitchFamily="66" charset="0"/>
                <a:cs typeface="Baloo" pitchFamily="66" charset="0"/>
              </a:rPr>
              <a:t> Time to Move – </a:t>
            </a:r>
            <a:r>
              <a:rPr lang="en-GB" sz="2100" dirty="0" err="1">
                <a:latin typeface="Tahoma"/>
                <a:ea typeface="Baloo" pitchFamily="66" charset="0"/>
                <a:cs typeface="Baloo" pitchFamily="66" charset="0"/>
              </a:rPr>
              <a:t>Încearcă</a:t>
            </a:r>
            <a:r>
              <a:rPr lang="en-GB" sz="2100" dirty="0">
                <a:latin typeface="Tahoma"/>
                <a:ea typeface="Baloo" pitchFamily="66" charset="0"/>
                <a:cs typeface="Baloo" pitchFamily="66" charset="0"/>
              </a:rPr>
              <a:t> Europa!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237DAD7-F519-B444-B8C6-75EA5348C6CF}"/>
              </a:ext>
            </a:extLst>
          </p:cNvPr>
          <p:cNvSpPr txBox="1"/>
          <p:nvPr/>
        </p:nvSpPr>
        <p:spPr>
          <a:xfrm>
            <a:off x="1116701" y="3091721"/>
            <a:ext cx="690250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Inițiativă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emblematică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a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Eurodesk</a:t>
            </a:r>
            <a:endParaRPr lang="en-GB" sz="1800" dirty="0">
              <a:latin typeface="Tahoma"/>
              <a:ea typeface="Baloo" pitchFamily="66" charset="0"/>
              <a:cs typeface="Baloo" pitchFamily="66" charset="0"/>
            </a:endParaRP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Campanie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inițiată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,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gestionată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și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sprijinită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de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Eurodesk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Brussels </a:t>
            </a:r>
            <a:r>
              <a:rPr lang="en-GB" sz="1800" dirty="0" smtClean="0">
                <a:latin typeface="Tahoma"/>
                <a:ea typeface="Baloo" pitchFamily="66" charset="0"/>
                <a:cs typeface="Baloo" pitchFamily="66" charset="0"/>
              </a:rPr>
              <a:t>Link: 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  <a:hlinkClick r:id="rId3"/>
              </a:rPr>
              <a:t>https://eurodesk.eu</a:t>
            </a:r>
            <a:r>
              <a:rPr lang="en-GB" sz="1800" dirty="0" smtClean="0">
                <a:latin typeface="Tahoma"/>
                <a:ea typeface="Baloo" pitchFamily="66" charset="0"/>
                <a:cs typeface="Baloo" pitchFamily="66" charset="0"/>
                <a:hlinkClick r:id="rId3"/>
              </a:rPr>
              <a:t>/</a:t>
            </a:r>
            <a:r>
              <a:rPr lang="en-GB" sz="1800" dirty="0" smtClean="0">
                <a:latin typeface="Tahoma"/>
                <a:ea typeface="Baloo" pitchFamily="66" charset="0"/>
                <a:cs typeface="Baloo" pitchFamily="66" charset="0"/>
              </a:rPr>
              <a:t> </a:t>
            </a:r>
            <a:endParaRPr lang="en-GB" sz="1800" dirty="0">
              <a:latin typeface="Tahoma"/>
              <a:ea typeface="Baloo" pitchFamily="66" charset="0"/>
              <a:cs typeface="Baloo" pitchFamily="66" charset="0"/>
            </a:endParaRPr>
          </a:p>
          <a:p>
            <a:pPr marL="642366" lvl="1" indent="-285750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595504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BEA7C63-B83E-234F-915B-F02C315A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780B676-98D5-4978-9562-34BB5413E179}"/>
              </a:ext>
            </a:extLst>
          </p:cNvPr>
          <p:cNvSpPr txBox="1"/>
          <p:nvPr/>
        </p:nvSpPr>
        <p:spPr>
          <a:xfrm>
            <a:off x="968188" y="1721224"/>
            <a:ext cx="4921624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F30B97D-0B2D-4C9B-9B19-FF9A0F84D3DD}"/>
              </a:ext>
            </a:extLst>
          </p:cNvPr>
          <p:cNvSpPr txBox="1"/>
          <p:nvPr/>
        </p:nvSpPr>
        <p:spPr>
          <a:xfrm>
            <a:off x="1093694" y="1326776"/>
            <a:ext cx="5746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Eurodesk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Oricare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fi </a:t>
            </a:r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întrebarea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</a:t>
            </a:r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începe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cu </a:t>
            </a:r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noi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  <a:p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7">
            <a:extLst>
              <a:ext uri="{FF2B5EF4-FFF2-40B4-BE49-F238E27FC236}">
                <a16:creationId xmlns="" xmlns:a16="http://schemas.microsoft.com/office/drawing/2014/main" id="{95B99C50-DA4A-4DC4-916A-52007AE87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863" y="920509"/>
            <a:ext cx="1653055" cy="21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039" y="1977182"/>
            <a:ext cx="3750244" cy="282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5271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BEA7C63-B83E-234F-915B-F02C315A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528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BEA7C63-B83E-234F-915B-F02C315A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237DAD7-F519-B444-B8C6-75EA5348C6CF}"/>
              </a:ext>
            </a:extLst>
          </p:cNvPr>
          <p:cNvSpPr txBox="1"/>
          <p:nvPr/>
        </p:nvSpPr>
        <p:spPr>
          <a:xfrm>
            <a:off x="1304960" y="1764750"/>
            <a:ext cx="690250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Rețeaua</a:t>
            </a:r>
            <a:r>
              <a:rPr lang="en-US" sz="1800" dirty="0"/>
              <a:t> </a:t>
            </a:r>
            <a:r>
              <a:rPr lang="en-US" sz="1800" dirty="0" err="1"/>
              <a:t>Eurodesk</a:t>
            </a:r>
            <a:r>
              <a:rPr lang="en-US" sz="1800" dirty="0"/>
              <a:t>, parte a </a:t>
            </a:r>
            <a:r>
              <a:rPr lang="en-US" sz="1800" dirty="0" err="1"/>
              <a:t>programului</a:t>
            </a:r>
            <a:r>
              <a:rPr lang="en-US" sz="1800" dirty="0"/>
              <a:t> Erasmus+, </a:t>
            </a:r>
            <a:r>
              <a:rPr lang="en-US" sz="1800" dirty="0" err="1"/>
              <a:t>oferă</a:t>
            </a:r>
            <a:r>
              <a:rPr lang="en-US" sz="1800" dirty="0"/>
              <a:t> </a:t>
            </a:r>
            <a:r>
              <a:rPr lang="en-US" sz="1800" dirty="0" err="1"/>
              <a:t>informații</a:t>
            </a:r>
            <a:r>
              <a:rPr lang="en-US" sz="1800" dirty="0"/>
              <a:t> </a:t>
            </a:r>
            <a:r>
              <a:rPr lang="en-US" sz="1800" dirty="0" err="1"/>
              <a:t>și</a:t>
            </a:r>
            <a:r>
              <a:rPr lang="en-US" sz="1800" dirty="0"/>
              <a:t> </a:t>
            </a:r>
            <a:r>
              <a:rPr lang="en-US" sz="1800" dirty="0" err="1"/>
              <a:t>îndrumări</a:t>
            </a:r>
            <a:r>
              <a:rPr lang="en-US" sz="1800" dirty="0"/>
              <a:t> de </a:t>
            </a:r>
            <a:r>
              <a:rPr lang="en-US" sz="1800" dirty="0" err="1"/>
              <a:t>înaltă</a:t>
            </a:r>
            <a:r>
              <a:rPr lang="en-US" sz="1800" dirty="0"/>
              <a:t> </a:t>
            </a:r>
            <a:r>
              <a:rPr lang="en-US" sz="1800" dirty="0" err="1"/>
              <a:t>calitate</a:t>
            </a:r>
            <a:r>
              <a:rPr lang="en-US" sz="1800" dirty="0"/>
              <a:t> </a:t>
            </a:r>
            <a:r>
              <a:rPr lang="en-US" sz="1800" dirty="0" err="1"/>
              <a:t>despre</a:t>
            </a:r>
            <a:r>
              <a:rPr lang="en-US" sz="1800" dirty="0"/>
              <a:t> Europa </a:t>
            </a:r>
            <a:r>
              <a:rPr lang="en-US" sz="1800" dirty="0" err="1"/>
              <a:t>tinerilor</a:t>
            </a:r>
            <a:r>
              <a:rPr lang="en-US" sz="1800" dirty="0"/>
              <a:t> </a:t>
            </a:r>
            <a:r>
              <a:rPr lang="en-US" sz="1800" dirty="0" err="1"/>
              <a:t>și</a:t>
            </a:r>
            <a:r>
              <a:rPr lang="en-US" sz="1800" dirty="0"/>
              <a:t> </a:t>
            </a:r>
            <a:r>
              <a:rPr lang="en-US" sz="1800" dirty="0" err="1"/>
              <a:t>celor</a:t>
            </a:r>
            <a:r>
              <a:rPr lang="en-US" sz="1800" dirty="0"/>
              <a:t> care </a:t>
            </a:r>
            <a:r>
              <a:rPr lang="en-US" sz="1800" dirty="0" err="1"/>
              <a:t>lucrează</a:t>
            </a:r>
            <a:r>
              <a:rPr lang="en-US" sz="1800" dirty="0"/>
              <a:t> cu </a:t>
            </a:r>
            <a:r>
              <a:rPr lang="en-US" sz="1800" dirty="0" err="1"/>
              <a:t>tinerii</a:t>
            </a:r>
            <a:r>
              <a:rPr lang="en-US" sz="1800" dirty="0"/>
              <a:t>. </a:t>
            </a:r>
          </a:p>
          <a:p>
            <a:r>
              <a:rPr lang="en-US" sz="1800" u="sng" dirty="0">
                <a:hlinkClick r:id="rId3"/>
              </a:rPr>
              <a:t>http://www.eurodesk.eu/</a:t>
            </a:r>
            <a:endParaRPr lang="en-US" sz="1800" dirty="0"/>
          </a:p>
          <a:p>
            <a:r>
              <a:rPr lang="en-US" sz="1800" dirty="0"/>
              <a:t> </a:t>
            </a:r>
          </a:p>
          <a:p>
            <a:r>
              <a:rPr lang="en-US" sz="1800" dirty="0" err="1"/>
              <a:t>Rețeaua</a:t>
            </a:r>
            <a:r>
              <a:rPr lang="en-US" sz="1800" dirty="0"/>
              <a:t> </a:t>
            </a:r>
            <a:r>
              <a:rPr lang="en-US" sz="1800" dirty="0" err="1"/>
              <a:t>Eurodesk</a:t>
            </a:r>
            <a:r>
              <a:rPr lang="en-US" sz="1800" dirty="0"/>
              <a:t> </a:t>
            </a:r>
            <a:r>
              <a:rPr lang="en-US" sz="1800" dirty="0" err="1"/>
              <a:t>actualizează</a:t>
            </a:r>
            <a:r>
              <a:rPr lang="en-US" sz="1800" dirty="0"/>
              <a:t> </a:t>
            </a:r>
            <a:r>
              <a:rPr lang="en-US" sz="1800" dirty="0" err="1"/>
              <a:t>și</a:t>
            </a:r>
            <a:r>
              <a:rPr lang="en-US" sz="1800" dirty="0"/>
              <a:t> </a:t>
            </a:r>
            <a:r>
              <a:rPr lang="en-US" sz="1800" dirty="0" err="1"/>
              <a:t>gestionează</a:t>
            </a:r>
            <a:r>
              <a:rPr lang="en-US" sz="1800" dirty="0"/>
              <a:t> </a:t>
            </a:r>
            <a:r>
              <a:rPr lang="en-US" sz="1800" dirty="0" err="1"/>
              <a:t>conținutul</a:t>
            </a:r>
            <a:r>
              <a:rPr lang="en-US" sz="1800" dirty="0"/>
              <a:t> </a:t>
            </a:r>
            <a:r>
              <a:rPr lang="en-US" sz="1800" dirty="0" err="1"/>
              <a:t>Portalului</a:t>
            </a:r>
            <a:r>
              <a:rPr lang="en-US" sz="1800" dirty="0"/>
              <a:t> </a:t>
            </a:r>
            <a:r>
              <a:rPr lang="en-US" sz="1800" dirty="0" err="1"/>
              <a:t>european</a:t>
            </a:r>
            <a:r>
              <a:rPr lang="en-US" sz="1800" dirty="0"/>
              <a:t> </a:t>
            </a:r>
            <a:r>
              <a:rPr lang="en-US" sz="1800" dirty="0" err="1"/>
              <a:t>pentru</a:t>
            </a:r>
            <a:r>
              <a:rPr lang="en-US" sz="1800" dirty="0"/>
              <a:t> </a:t>
            </a:r>
            <a:r>
              <a:rPr lang="en-US" sz="1800" dirty="0" err="1"/>
              <a:t>tineret</a:t>
            </a:r>
            <a:r>
              <a:rPr lang="en-US" sz="1800" dirty="0"/>
              <a:t> al </a:t>
            </a:r>
            <a:r>
              <a:rPr lang="en-US" sz="1800" dirty="0" err="1"/>
              <a:t>Comisiei</a:t>
            </a:r>
            <a:r>
              <a:rPr lang="en-US" sz="1800" dirty="0"/>
              <a:t> </a:t>
            </a:r>
            <a:r>
              <a:rPr lang="en-US" sz="1800" dirty="0" err="1"/>
              <a:t>Europene</a:t>
            </a:r>
            <a:r>
              <a:rPr lang="en-US" sz="1800" dirty="0"/>
              <a:t>. </a:t>
            </a:r>
            <a:r>
              <a:rPr lang="en-US" sz="1800" dirty="0" err="1"/>
              <a:t>Intrebările</a:t>
            </a:r>
            <a:r>
              <a:rPr lang="en-US" sz="1800" dirty="0"/>
              <a:t> care vin </a:t>
            </a:r>
            <a:r>
              <a:rPr lang="en-US" sz="1800" dirty="0" err="1"/>
              <a:t>prin</a:t>
            </a:r>
            <a:r>
              <a:rPr lang="en-US" sz="1800" dirty="0"/>
              <a:t> </a:t>
            </a:r>
            <a:r>
              <a:rPr lang="en-US" sz="1800" dirty="0" err="1"/>
              <a:t>Portalul</a:t>
            </a:r>
            <a:r>
              <a:rPr lang="en-US" sz="1800" dirty="0"/>
              <a:t> </a:t>
            </a:r>
            <a:r>
              <a:rPr lang="en-US" sz="1800" dirty="0" err="1"/>
              <a:t>pentru</a:t>
            </a:r>
            <a:r>
              <a:rPr lang="en-US" sz="1800" dirty="0"/>
              <a:t> </a:t>
            </a:r>
            <a:r>
              <a:rPr lang="en-US" sz="1800" dirty="0" err="1"/>
              <a:t>tineret</a:t>
            </a:r>
            <a:r>
              <a:rPr lang="en-US" sz="1800" dirty="0"/>
              <a:t> al </a:t>
            </a:r>
            <a:r>
              <a:rPr lang="en-US" sz="1800" dirty="0" err="1"/>
              <a:t>Comisiei</a:t>
            </a:r>
            <a:r>
              <a:rPr lang="en-US" sz="1800" dirty="0"/>
              <a:t> </a:t>
            </a:r>
            <a:r>
              <a:rPr lang="en-US" sz="1800" dirty="0" err="1"/>
              <a:t>primesc</a:t>
            </a:r>
            <a:r>
              <a:rPr lang="en-US" sz="1800" dirty="0"/>
              <a:t> </a:t>
            </a:r>
            <a:r>
              <a:rPr lang="en-US" sz="1800" dirty="0" err="1"/>
              <a:t>răspuns</a:t>
            </a:r>
            <a:r>
              <a:rPr lang="en-US" sz="1800" dirty="0"/>
              <a:t> de la </a:t>
            </a:r>
            <a:r>
              <a:rPr lang="en-US" sz="1800" dirty="0" err="1"/>
              <a:t>rețeaua</a:t>
            </a:r>
            <a:r>
              <a:rPr lang="en-US" sz="1800" dirty="0"/>
              <a:t> </a:t>
            </a:r>
            <a:r>
              <a:rPr lang="en-US" sz="1800" dirty="0" err="1"/>
              <a:t>Eurodesk</a:t>
            </a:r>
            <a:r>
              <a:rPr lang="en-US" sz="1800" dirty="0"/>
              <a:t>.</a:t>
            </a:r>
          </a:p>
          <a:p>
            <a:r>
              <a:rPr lang="en-US" sz="1800" u="sng" dirty="0">
                <a:hlinkClick r:id="rId4"/>
              </a:rPr>
              <a:t>http://www.europa.eu/youth/</a:t>
            </a:r>
            <a:endParaRPr lang="en-US" sz="1800" dirty="0"/>
          </a:p>
          <a:p>
            <a:pPr marL="642366" lvl="1" indent="-285750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60044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BEA7C63-B83E-234F-915B-F02C315A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237DAD7-F519-B444-B8C6-75EA5348C6CF}"/>
              </a:ext>
            </a:extLst>
          </p:cNvPr>
          <p:cNvSpPr txBox="1"/>
          <p:nvPr/>
        </p:nvSpPr>
        <p:spPr>
          <a:xfrm>
            <a:off x="1116701" y="1950273"/>
            <a:ext cx="6902506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GB" sz="1800" dirty="0">
              <a:latin typeface="Tahoma"/>
              <a:ea typeface="Baloo" pitchFamily="66" charset="0"/>
              <a:cs typeface="Baloo" pitchFamily="66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Eurodesk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este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o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rețea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de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informare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și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structură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suport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pentru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programul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Erasmus+ (2014 – 2020).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Eurodesk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este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prezent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în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3</a:t>
            </a:r>
            <a:r>
              <a:rPr lang="ro-RO" sz="1800" dirty="0">
                <a:latin typeface="Tahoma"/>
                <a:ea typeface="Baloo" pitchFamily="66" charset="0"/>
                <a:cs typeface="Baloo" pitchFamily="66" charset="0"/>
              </a:rPr>
              <a:t>5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de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țări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C91959B-23FD-4D25-AC49-5BB0A96A1492}"/>
              </a:ext>
            </a:extLst>
          </p:cNvPr>
          <p:cNvSpPr txBox="1"/>
          <p:nvPr/>
        </p:nvSpPr>
        <p:spPr>
          <a:xfrm>
            <a:off x="1264024" y="1734829"/>
            <a:ext cx="23487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Eurodesk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550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BEA7C63-B83E-234F-915B-F02C315A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84B3128-0189-6742-A387-DDB5FA64A0E8}"/>
              </a:ext>
            </a:extLst>
          </p:cNvPr>
          <p:cNvSpPr txBox="1"/>
          <p:nvPr/>
        </p:nvSpPr>
        <p:spPr>
          <a:xfrm>
            <a:off x="895271" y="1488607"/>
            <a:ext cx="71239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>
                <a:latin typeface="Tahoma"/>
                <a:ea typeface="Baloo" pitchFamily="66" charset="0"/>
                <a:cs typeface="Baloo" pitchFamily="66" charset="0"/>
              </a:rPr>
              <a:t>Eurodesk</a:t>
            </a:r>
            <a:endParaRPr lang="en-GB" sz="2200" dirty="0">
              <a:latin typeface="Tahoma"/>
              <a:ea typeface="Baloo" pitchFamily="66" charset="0"/>
              <a:cs typeface="Baloo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237DAD7-F519-B444-B8C6-75EA5348C6CF}"/>
              </a:ext>
            </a:extLst>
          </p:cNvPr>
          <p:cNvSpPr txBox="1"/>
          <p:nvPr/>
        </p:nvSpPr>
        <p:spPr>
          <a:xfrm>
            <a:off x="1116701" y="2165246"/>
            <a:ext cx="6902506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Eurodesk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facilitează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accesul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gratuit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la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informații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care se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referă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la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oportunități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europene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în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domeniile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educației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,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formării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și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tineretului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și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privind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implicarea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tinerilor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în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activități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europene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pentru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a-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i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încuraja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să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devină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cetățeni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activi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9550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BEA7C63-B83E-234F-915B-F02C315A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84B3128-0189-6742-A387-DDB5FA64A0E8}"/>
              </a:ext>
            </a:extLst>
          </p:cNvPr>
          <p:cNvSpPr txBox="1"/>
          <p:nvPr/>
        </p:nvSpPr>
        <p:spPr>
          <a:xfrm>
            <a:off x="895271" y="1488607"/>
            <a:ext cx="71239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Tahoma"/>
                <a:ea typeface="Baloo" pitchFamily="66" charset="0"/>
                <a:cs typeface="Baloo" pitchFamily="66" charset="0"/>
              </a:rPr>
              <a:t>Campania Time to Move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237DAD7-F519-B444-B8C6-75EA5348C6CF}"/>
              </a:ext>
            </a:extLst>
          </p:cNvPr>
          <p:cNvSpPr txBox="1"/>
          <p:nvPr/>
        </p:nvSpPr>
        <p:spPr>
          <a:xfrm>
            <a:off x="1116701" y="2165246"/>
            <a:ext cx="6902506" cy="256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Dorește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să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informeze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tinerii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privind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oportunitățile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de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mobilitate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pentru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a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studia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, a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trăi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, a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munci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și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a face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voluntariat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în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străinătate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Conține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evenimente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organizate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la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nivel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european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și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local,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în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luna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octombrie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.</a:t>
            </a:r>
          </a:p>
          <a:p>
            <a:pPr marL="342900" indent="-342900">
              <a:lnSpc>
                <a:spcPct val="150000"/>
              </a:lnSpc>
            </a:pPr>
            <a:endParaRPr lang="en-GB" sz="1800" dirty="0">
              <a:latin typeface="Calibri" charset="0"/>
              <a:ea typeface="Baloo" pitchFamily="66" charset="0"/>
              <a:cs typeface="Baloo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550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BEA7C63-B83E-234F-915B-F02C315A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84B3128-0189-6742-A387-DDB5FA64A0E8}"/>
              </a:ext>
            </a:extLst>
          </p:cNvPr>
          <p:cNvSpPr txBox="1"/>
          <p:nvPr/>
        </p:nvSpPr>
        <p:spPr>
          <a:xfrm>
            <a:off x="895271" y="1488607"/>
            <a:ext cx="71239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Tahoma"/>
                <a:ea typeface="Baloo" pitchFamily="66" charset="0"/>
                <a:cs typeface="Baloo" pitchFamily="66" charset="0"/>
              </a:rPr>
              <a:t>Campania Time to Move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237DAD7-F519-B444-B8C6-75EA5348C6CF}"/>
              </a:ext>
            </a:extLst>
          </p:cNvPr>
          <p:cNvSpPr txBox="1"/>
          <p:nvPr/>
        </p:nvSpPr>
        <p:spPr>
          <a:xfrm>
            <a:off x="1116701" y="2165246"/>
            <a:ext cx="6902506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Dorește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să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promoveze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rețeaua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de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multiplicatori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Eurodesk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și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să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sensibilizeze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tinerii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privind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punctele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de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informare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Eurodesk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din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Europa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9550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BEA7C63-B83E-234F-915B-F02C315A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84B3128-0189-6742-A387-DDB5FA64A0E8}"/>
              </a:ext>
            </a:extLst>
          </p:cNvPr>
          <p:cNvSpPr txBox="1"/>
          <p:nvPr/>
        </p:nvSpPr>
        <p:spPr>
          <a:xfrm>
            <a:off x="895271" y="1488607"/>
            <a:ext cx="7123935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Bold Upright" charset="0"/>
                <a:ea typeface="Titillium Bold Upright" charset="0"/>
                <a:cs typeface="Titillium Bold Upright" charset="0"/>
              </a:rPr>
              <a:t>STATISTICI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237DAD7-F519-B444-B8C6-75EA5348C6CF}"/>
              </a:ext>
            </a:extLst>
          </p:cNvPr>
          <p:cNvSpPr txBox="1"/>
          <p:nvPr/>
        </p:nvSpPr>
        <p:spPr>
          <a:xfrm>
            <a:off x="1116701" y="2165246"/>
            <a:ext cx="6902506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</a:pPr>
            <a:endParaRPr lang="en-GB" sz="1800" dirty="0">
              <a:latin typeface="Tahoma"/>
              <a:ea typeface="Baloo" pitchFamily="66" charset="0"/>
              <a:cs typeface="Baloo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244200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GB" sz="1400" dirty="0">
              <a:latin typeface="Titillium" pitchFamily="50" charset="0"/>
              <a:ea typeface="Titillium" pitchFamily="50" charset="0"/>
              <a:cs typeface="Titillium" pitchFamily="50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2334" y="2442002"/>
            <a:ext cx="183207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omic Sans MS" panose="030F0702030302020204" pitchFamily="66" charset="0"/>
                <a:ea typeface="Titillium" pitchFamily="50" charset="0"/>
                <a:cs typeface="Titillium" pitchFamily="50" charset="0"/>
              </a:rPr>
              <a:t>250 </a:t>
            </a:r>
            <a:r>
              <a:rPr lang="en-US" sz="2000" b="1" dirty="0" err="1">
                <a:latin typeface="Comic Sans MS" panose="030F0702030302020204" pitchFamily="66" charset="0"/>
                <a:ea typeface="Titillium" pitchFamily="50" charset="0"/>
                <a:cs typeface="Titillium" pitchFamily="50" charset="0"/>
              </a:rPr>
              <a:t>evenimente</a:t>
            </a:r>
            <a:endParaRPr lang="en-US" sz="2000" b="1" dirty="0">
              <a:latin typeface="Comic Sans MS" panose="030F0702030302020204" pitchFamily="66" charset="0"/>
              <a:ea typeface="Titillium" pitchFamily="50" charset="0"/>
              <a:cs typeface="Titillium" pitchFamily="50" charset="0"/>
            </a:endParaRPr>
          </a:p>
          <a:p>
            <a:pPr algn="ctr"/>
            <a:r>
              <a:rPr lang="en-US" sz="1400" dirty="0">
                <a:latin typeface="Comic Sans MS" panose="030F0702030302020204" pitchFamily="66" charset="0"/>
                <a:ea typeface="Titillium" pitchFamily="50" charset="0"/>
                <a:cs typeface="Titillium" pitchFamily="50" charset="0"/>
              </a:rPr>
              <a:t>13 </a:t>
            </a:r>
            <a:r>
              <a:rPr lang="en-US" sz="1400" dirty="0" err="1">
                <a:latin typeface="Comic Sans MS" panose="030F0702030302020204" pitchFamily="66" charset="0"/>
                <a:ea typeface="Titillium" pitchFamily="50" charset="0"/>
                <a:cs typeface="Titillium" pitchFamily="50" charset="0"/>
              </a:rPr>
              <a:t>țări</a:t>
            </a:r>
            <a:endParaRPr lang="en-US" sz="1400" dirty="0">
              <a:latin typeface="Comic Sans MS" panose="030F0702030302020204" pitchFamily="66" charset="0"/>
              <a:ea typeface="Titillium" pitchFamily="50" charset="0"/>
              <a:cs typeface="Titillium" pitchFamily="50" charset="0"/>
            </a:endParaRPr>
          </a:p>
          <a:p>
            <a:pPr algn="ctr"/>
            <a:r>
              <a:rPr lang="en-US" sz="1400" dirty="0">
                <a:latin typeface="Comic Sans MS" panose="030F0702030302020204" pitchFamily="66" charset="0"/>
                <a:ea typeface="Titillium" pitchFamily="50" charset="0"/>
                <a:cs typeface="Titillium" pitchFamily="50" charset="0"/>
              </a:rPr>
              <a:t>1 </a:t>
            </a:r>
            <a:r>
              <a:rPr lang="en-US" sz="1400" dirty="0" err="1">
                <a:latin typeface="Comic Sans MS" panose="030F0702030302020204" pitchFamily="66" charset="0"/>
                <a:ea typeface="Titillium" pitchFamily="50" charset="0"/>
                <a:cs typeface="Titillium" pitchFamily="50" charset="0"/>
              </a:rPr>
              <a:t>săptămână</a:t>
            </a:r>
            <a:endParaRPr lang="en-GB" sz="1400" dirty="0">
              <a:latin typeface="Comic Sans MS" panose="030F0702030302020204" pitchFamily="66" charset="0"/>
              <a:ea typeface="Titillium" pitchFamily="50" charset="0"/>
              <a:cs typeface="Titillium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6701" y="3810000"/>
            <a:ext cx="1298609" cy="554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4866AC"/>
                </a:solidFill>
                <a:latin typeface="Titillium Semibold Upright" charset="0"/>
                <a:ea typeface="Titillium Semibold Upright" charset="0"/>
                <a:cs typeface="Titillium Semibold Upright" charset="0"/>
              </a:rPr>
              <a:t>    2014</a:t>
            </a:r>
            <a:endParaRPr lang="en-GB" sz="1800" b="1" dirty="0">
              <a:solidFill>
                <a:srgbClr val="4866AC"/>
              </a:solidFill>
              <a:latin typeface="Titillium Semibold Upright" charset="0"/>
              <a:ea typeface="Titillium Semibold Upright" charset="0"/>
              <a:cs typeface="Titillium Semibold Upright" charset="0"/>
            </a:endParaRPr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795094" y="2442002"/>
            <a:ext cx="175556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omic Sans MS" panose="030F0702030302020204" pitchFamily="66" charset="0"/>
                <a:ea typeface="Titillium" pitchFamily="50" charset="0"/>
                <a:cs typeface="Titillium" pitchFamily="50" charset="0"/>
              </a:rPr>
              <a:t>320 </a:t>
            </a:r>
            <a:r>
              <a:rPr lang="en-US" sz="2000" b="1" dirty="0" err="1">
                <a:latin typeface="Comic Sans MS" panose="030F0702030302020204" pitchFamily="66" charset="0"/>
                <a:ea typeface="Titillium" pitchFamily="50" charset="0"/>
                <a:cs typeface="Titillium" pitchFamily="50" charset="0"/>
              </a:rPr>
              <a:t>evenimente</a:t>
            </a:r>
            <a:endParaRPr lang="en-US" sz="2000" b="1" dirty="0">
              <a:latin typeface="Comic Sans MS" panose="030F0702030302020204" pitchFamily="66" charset="0"/>
              <a:ea typeface="Titillium" pitchFamily="50" charset="0"/>
              <a:cs typeface="Titillium" pitchFamily="50" charset="0"/>
            </a:endParaRPr>
          </a:p>
          <a:p>
            <a:pPr algn="ctr"/>
            <a:r>
              <a:rPr lang="en-US" sz="1400" dirty="0">
                <a:latin typeface="Comic Sans MS" panose="030F0702030302020204" pitchFamily="66" charset="0"/>
                <a:ea typeface="Titillium" pitchFamily="50" charset="0"/>
                <a:cs typeface="Titillium" pitchFamily="50" charset="0"/>
              </a:rPr>
              <a:t>17 </a:t>
            </a:r>
            <a:r>
              <a:rPr lang="en-US" sz="1400" dirty="0" err="1">
                <a:latin typeface="Comic Sans MS" panose="030F0702030302020204" pitchFamily="66" charset="0"/>
                <a:ea typeface="Titillium" pitchFamily="50" charset="0"/>
                <a:cs typeface="Titillium" pitchFamily="50" charset="0"/>
              </a:rPr>
              <a:t>țări</a:t>
            </a:r>
            <a:endParaRPr lang="en-US" sz="1400" dirty="0">
              <a:latin typeface="Comic Sans MS" panose="030F0702030302020204" pitchFamily="66" charset="0"/>
              <a:ea typeface="Titillium" pitchFamily="50" charset="0"/>
              <a:cs typeface="Titillium" pitchFamily="50" charset="0"/>
            </a:endParaRPr>
          </a:p>
          <a:p>
            <a:pPr algn="ctr"/>
            <a:r>
              <a:rPr lang="en-US" sz="1400" dirty="0">
                <a:latin typeface="Comic Sans MS" panose="030F0702030302020204" pitchFamily="66" charset="0"/>
                <a:ea typeface="Titillium" pitchFamily="50" charset="0"/>
                <a:cs typeface="Titillium" pitchFamily="50" charset="0"/>
              </a:rPr>
              <a:t>2 </a:t>
            </a:r>
            <a:r>
              <a:rPr lang="en-US" sz="1400" dirty="0" err="1">
                <a:latin typeface="Comic Sans MS" panose="030F0702030302020204" pitchFamily="66" charset="0"/>
                <a:ea typeface="Titillium" pitchFamily="50" charset="0"/>
                <a:cs typeface="Titillium" pitchFamily="50" charset="0"/>
              </a:rPr>
              <a:t>săptămâni</a:t>
            </a:r>
            <a:endParaRPr lang="en-GB" sz="1400" dirty="0">
              <a:latin typeface="Comic Sans MS" panose="030F0702030302020204" pitchFamily="66" charset="0"/>
              <a:ea typeface="Titillium" pitchFamily="50" charset="0"/>
              <a:cs typeface="Titillium" pitchFamily="5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44224" y="2442002"/>
            <a:ext cx="181794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omic Sans MS" panose="030F0702030302020204" pitchFamily="66" charset="0"/>
                <a:ea typeface="Titillium" pitchFamily="50" charset="0"/>
                <a:cs typeface="Titillium" pitchFamily="50" charset="0"/>
              </a:rPr>
              <a:t>620 </a:t>
            </a:r>
            <a:r>
              <a:rPr lang="en-US" sz="2000" b="1" dirty="0" err="1">
                <a:latin typeface="Comic Sans MS" panose="030F0702030302020204" pitchFamily="66" charset="0"/>
                <a:ea typeface="Titillium" pitchFamily="50" charset="0"/>
                <a:cs typeface="Titillium" pitchFamily="50" charset="0"/>
              </a:rPr>
              <a:t>evenimente</a:t>
            </a:r>
            <a:endParaRPr lang="en-US" sz="2000" b="1" dirty="0">
              <a:latin typeface="Comic Sans MS" panose="030F0702030302020204" pitchFamily="66" charset="0"/>
              <a:ea typeface="Titillium" pitchFamily="50" charset="0"/>
              <a:cs typeface="Titillium" pitchFamily="50" charset="0"/>
            </a:endParaRPr>
          </a:p>
          <a:p>
            <a:pPr algn="ctr"/>
            <a:r>
              <a:rPr lang="en-US" sz="1400" dirty="0">
                <a:latin typeface="Comic Sans MS" panose="030F0702030302020204" pitchFamily="66" charset="0"/>
                <a:ea typeface="Titillium" pitchFamily="50" charset="0"/>
                <a:cs typeface="Titillium" pitchFamily="50" charset="0"/>
              </a:rPr>
              <a:t>19 </a:t>
            </a:r>
            <a:r>
              <a:rPr lang="en-US" sz="1400" dirty="0" err="1">
                <a:latin typeface="Comic Sans MS" panose="030F0702030302020204" pitchFamily="66" charset="0"/>
                <a:ea typeface="Titillium" pitchFamily="50" charset="0"/>
                <a:cs typeface="Titillium" pitchFamily="50" charset="0"/>
              </a:rPr>
              <a:t>țări</a:t>
            </a:r>
            <a:endParaRPr lang="en-US" sz="1400" dirty="0">
              <a:latin typeface="Comic Sans MS" panose="030F0702030302020204" pitchFamily="66" charset="0"/>
              <a:ea typeface="Titillium" pitchFamily="50" charset="0"/>
              <a:cs typeface="Titillium" pitchFamily="50" charset="0"/>
            </a:endParaRPr>
          </a:p>
          <a:p>
            <a:pPr algn="ctr"/>
            <a:r>
              <a:rPr lang="en-US" sz="1400" dirty="0">
                <a:latin typeface="Comic Sans MS" panose="030F0702030302020204" pitchFamily="66" charset="0"/>
                <a:ea typeface="Titillium" pitchFamily="50" charset="0"/>
                <a:cs typeface="Titillium" pitchFamily="50" charset="0"/>
              </a:rPr>
              <a:t>1 </a:t>
            </a:r>
            <a:r>
              <a:rPr lang="en-US" sz="1400" dirty="0" err="1">
                <a:latin typeface="Comic Sans MS" panose="030F0702030302020204" pitchFamily="66" charset="0"/>
                <a:ea typeface="Titillium" pitchFamily="50" charset="0"/>
                <a:cs typeface="Titillium" pitchFamily="50" charset="0"/>
              </a:rPr>
              <a:t>lună</a:t>
            </a:r>
            <a:endParaRPr lang="en-GB" sz="1400" dirty="0">
              <a:latin typeface="Comic Sans MS" panose="030F0702030302020204" pitchFamily="66" charset="0"/>
              <a:ea typeface="Titillium" pitchFamily="50" charset="0"/>
              <a:cs typeface="Titillium" pitchFamily="50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42846" y="2442002"/>
            <a:ext cx="169432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omic Sans MS" panose="030F0702030302020204" pitchFamily="66" charset="0"/>
                <a:ea typeface="Titillium" pitchFamily="50" charset="0"/>
                <a:cs typeface="Titillium" pitchFamily="50" charset="0"/>
              </a:rPr>
              <a:t>822 </a:t>
            </a:r>
            <a:r>
              <a:rPr lang="en-US" sz="2000" b="1" dirty="0" err="1">
                <a:latin typeface="Comic Sans MS" panose="030F0702030302020204" pitchFamily="66" charset="0"/>
                <a:ea typeface="Titillium" pitchFamily="50" charset="0"/>
                <a:cs typeface="Titillium" pitchFamily="50" charset="0"/>
              </a:rPr>
              <a:t>evenimente</a:t>
            </a:r>
            <a:endParaRPr lang="en-US" sz="2000" b="1" dirty="0">
              <a:latin typeface="Comic Sans MS" panose="030F0702030302020204" pitchFamily="66" charset="0"/>
              <a:ea typeface="Titillium" pitchFamily="50" charset="0"/>
              <a:cs typeface="Titillium" pitchFamily="50" charset="0"/>
            </a:endParaRPr>
          </a:p>
          <a:p>
            <a:pPr algn="ctr"/>
            <a:r>
              <a:rPr lang="en-US" sz="1400" dirty="0">
                <a:latin typeface="Comic Sans MS" panose="030F0702030302020204" pitchFamily="66" charset="0"/>
                <a:ea typeface="Titillium" pitchFamily="50" charset="0"/>
                <a:cs typeface="Titillium" pitchFamily="50" charset="0"/>
              </a:rPr>
              <a:t>22 </a:t>
            </a:r>
            <a:r>
              <a:rPr lang="en-US" sz="1400" dirty="0" err="1">
                <a:latin typeface="Comic Sans MS" panose="030F0702030302020204" pitchFamily="66" charset="0"/>
                <a:ea typeface="Titillium" pitchFamily="50" charset="0"/>
                <a:cs typeface="Titillium" pitchFamily="50" charset="0"/>
              </a:rPr>
              <a:t>țări</a:t>
            </a:r>
            <a:endParaRPr lang="en-US" sz="1400" dirty="0">
              <a:latin typeface="Comic Sans MS" panose="030F0702030302020204" pitchFamily="66" charset="0"/>
              <a:ea typeface="Titillium" pitchFamily="50" charset="0"/>
              <a:cs typeface="Titillium" pitchFamily="50" charset="0"/>
            </a:endParaRPr>
          </a:p>
          <a:p>
            <a:pPr algn="ctr"/>
            <a:r>
              <a:rPr lang="en-US" sz="1400" dirty="0">
                <a:latin typeface="Comic Sans MS" panose="030F0702030302020204" pitchFamily="66" charset="0"/>
                <a:ea typeface="Titillium" pitchFamily="50" charset="0"/>
                <a:cs typeface="Titillium" pitchFamily="50" charset="0"/>
              </a:rPr>
              <a:t>1 </a:t>
            </a:r>
            <a:r>
              <a:rPr lang="en-US" sz="1400" dirty="0" err="1">
                <a:latin typeface="Comic Sans MS" panose="030F0702030302020204" pitchFamily="66" charset="0"/>
                <a:ea typeface="Titillium" pitchFamily="50" charset="0"/>
                <a:cs typeface="Titillium" pitchFamily="50" charset="0"/>
              </a:rPr>
              <a:t>lună</a:t>
            </a:r>
            <a:endParaRPr lang="en-GB" sz="1400" dirty="0">
              <a:latin typeface="Comic Sans MS" panose="030F0702030302020204" pitchFamily="66" charset="0"/>
              <a:ea typeface="Titillium" pitchFamily="50" charset="0"/>
              <a:cs typeface="Titillium" pitchFamily="50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01788" y="3810000"/>
            <a:ext cx="1362636" cy="554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4866AC"/>
                </a:solidFill>
                <a:latin typeface="Titillium Semibold Upright" charset="0"/>
                <a:ea typeface="Titillium Semibold Upright" charset="0"/>
                <a:cs typeface="Titillium Semibold Upright" charset="0"/>
              </a:rPr>
              <a:t>2015</a:t>
            </a:r>
            <a:endParaRPr lang="en-GB" sz="1800" b="1" dirty="0">
              <a:solidFill>
                <a:srgbClr val="4866AC"/>
              </a:solidFill>
              <a:latin typeface="Titillium Semibold Upright" charset="0"/>
              <a:ea typeface="Titillium Semibold Upright" charset="0"/>
              <a:cs typeface="Titillium Semibold Upright" charset="0"/>
            </a:endParaRP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B8055B1-F383-4B0E-8BE8-DEEC1700BD20}"/>
              </a:ext>
            </a:extLst>
          </p:cNvPr>
          <p:cNvSpPr txBox="1"/>
          <p:nvPr/>
        </p:nvSpPr>
        <p:spPr>
          <a:xfrm>
            <a:off x="4984376" y="3784741"/>
            <a:ext cx="1362637" cy="554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600" b="1" dirty="0">
                <a:solidFill>
                  <a:srgbClr val="4866AC"/>
                </a:solidFill>
                <a:latin typeface="Titillium Semibold Upright"/>
                <a:ea typeface="Titillium Semibold Upright"/>
                <a:cs typeface="Titillium Semibold Upright"/>
              </a:rPr>
              <a:t>2016</a:t>
            </a:r>
            <a:endParaRPr lang="en-GB" altLang="en-US" sz="1600" b="1" dirty="0">
              <a:solidFill>
                <a:srgbClr val="4866AC"/>
              </a:solidFill>
              <a:latin typeface="Titillium Semibold Upright"/>
              <a:ea typeface="Titillium Semibold Upright"/>
              <a:cs typeface="Titillium Semibold Upright"/>
            </a:endParaRPr>
          </a:p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1C665FA-61D9-47A3-82C8-733F23C01251}"/>
              </a:ext>
            </a:extLst>
          </p:cNvPr>
          <p:cNvSpPr txBox="1"/>
          <p:nvPr/>
        </p:nvSpPr>
        <p:spPr>
          <a:xfrm>
            <a:off x="6866965" y="3784740"/>
            <a:ext cx="1160334" cy="554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600" b="1" dirty="0">
                <a:solidFill>
                  <a:srgbClr val="4866AC"/>
                </a:solidFill>
                <a:latin typeface="Titillium Semibold Upright"/>
                <a:ea typeface="Titillium Semibold Upright"/>
                <a:cs typeface="Titillium Semibold Upright"/>
              </a:rPr>
              <a:t>2017</a:t>
            </a:r>
            <a:endParaRPr lang="en-GB" altLang="en-US" sz="1600" b="1" dirty="0">
              <a:solidFill>
                <a:srgbClr val="4866AC"/>
              </a:solidFill>
              <a:latin typeface="Titillium Semibold Upright"/>
              <a:ea typeface="Titillium Semibold Upright"/>
              <a:cs typeface="Titillium Semibold Uprigh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550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BEA7C63-B83E-234F-915B-F02C315A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84B3128-0189-6742-A387-DDB5FA64A0E8}"/>
              </a:ext>
            </a:extLst>
          </p:cNvPr>
          <p:cNvSpPr txBox="1"/>
          <p:nvPr/>
        </p:nvSpPr>
        <p:spPr>
          <a:xfrm>
            <a:off x="895271" y="1488607"/>
            <a:ext cx="71239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Tahoma"/>
                <a:ea typeface="Baloo" pitchFamily="66" charset="0"/>
                <a:cs typeface="Baloo" pitchFamily="66" charset="0"/>
              </a:rPr>
              <a:t>Time to Move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237DAD7-F519-B444-B8C6-75EA5348C6CF}"/>
              </a:ext>
            </a:extLst>
          </p:cNvPr>
          <p:cNvSpPr txBox="1"/>
          <p:nvPr/>
        </p:nvSpPr>
        <p:spPr>
          <a:xfrm>
            <a:off x="1116701" y="2165246"/>
            <a:ext cx="690250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 </a:t>
            </a:r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adresează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 </a:t>
            </a:r>
            <a:r>
              <a:rPr lang="en-US" sz="1800" dirty="0" err="1" smtClean="0"/>
              <a:t>Tinerilor</a:t>
            </a:r>
            <a:r>
              <a:rPr lang="en-US" sz="1800" dirty="0" smtClean="0"/>
              <a:t> </a:t>
            </a:r>
            <a:r>
              <a:rPr lang="en-US" sz="1800" dirty="0"/>
              <a:t> care nu </a:t>
            </a:r>
            <a:r>
              <a:rPr lang="en-US" sz="1800" dirty="0" err="1"/>
              <a:t>traiesc</a:t>
            </a:r>
            <a:r>
              <a:rPr lang="en-US" sz="1800" dirty="0"/>
              <a:t> in </a:t>
            </a:r>
            <a:r>
              <a:rPr lang="en-US" sz="1800" dirty="0" err="1"/>
              <a:t>mediul</a:t>
            </a:r>
            <a:r>
              <a:rPr lang="en-US" sz="1800" dirty="0"/>
              <a:t> urban, care nu au </a:t>
            </a:r>
            <a:r>
              <a:rPr lang="en-US" sz="1800" dirty="0" err="1"/>
              <a:t>acces</a:t>
            </a:r>
            <a:r>
              <a:rPr lang="en-US" sz="1800" dirty="0"/>
              <a:t> la </a:t>
            </a:r>
            <a:r>
              <a:rPr lang="en-US" sz="1800" dirty="0" err="1"/>
              <a:t>proiecte</a:t>
            </a:r>
            <a:r>
              <a:rPr lang="en-US" sz="1800" dirty="0"/>
              <a:t> de </a:t>
            </a:r>
            <a:r>
              <a:rPr lang="en-US" sz="1800" dirty="0" err="1"/>
              <a:t>mobilitate</a:t>
            </a:r>
            <a:r>
              <a:rPr lang="en-US" sz="1800" dirty="0"/>
              <a:t> de </a:t>
            </a:r>
            <a:r>
              <a:rPr lang="en-US" sz="1800" dirty="0" err="1"/>
              <a:t>invatare</a:t>
            </a:r>
            <a:r>
              <a:rPr lang="en-US" sz="1800" dirty="0"/>
              <a:t>, </a:t>
            </a:r>
            <a:r>
              <a:rPr lang="en-US" sz="1800" dirty="0" err="1"/>
              <a:t>dar</a:t>
            </a:r>
            <a:r>
              <a:rPr lang="en-US" sz="1800" dirty="0"/>
              <a:t> care </a:t>
            </a:r>
            <a:r>
              <a:rPr lang="en-US" sz="1800" dirty="0" err="1"/>
              <a:t>ar</a:t>
            </a:r>
            <a:r>
              <a:rPr lang="en-US" sz="1800" dirty="0"/>
              <a:t> </a:t>
            </a:r>
            <a:r>
              <a:rPr lang="en-US" sz="1800" dirty="0" err="1"/>
              <a:t>putea</a:t>
            </a:r>
            <a:r>
              <a:rPr lang="en-US" sz="1800" dirty="0"/>
              <a:t> fi </a:t>
            </a:r>
            <a:r>
              <a:rPr lang="en-US" sz="1800" dirty="0" err="1"/>
              <a:t>interesati</a:t>
            </a:r>
            <a:r>
              <a:rPr lang="en-US" sz="1800" dirty="0"/>
              <a:t> </a:t>
            </a:r>
            <a:r>
              <a:rPr lang="en-US" sz="1800" dirty="0" err="1"/>
              <a:t>sa</a:t>
            </a:r>
            <a:r>
              <a:rPr lang="en-US" sz="1800" dirty="0"/>
              <a:t> </a:t>
            </a:r>
            <a:r>
              <a:rPr lang="en-US" sz="1800" dirty="0" smtClean="0"/>
              <a:t>participle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 smtClean="0"/>
              <a:t> NEETs</a:t>
            </a:r>
            <a:r>
              <a:rPr lang="en-US" sz="1800" b="1" dirty="0"/>
              <a:t>,</a:t>
            </a:r>
            <a:r>
              <a:rPr lang="en-US" sz="1800" dirty="0"/>
              <a:t> </a:t>
            </a:r>
            <a:r>
              <a:rPr lang="en-US" sz="1800" dirty="0" err="1"/>
              <a:t>tineri</a:t>
            </a:r>
            <a:r>
              <a:rPr lang="en-US" sz="1800" dirty="0"/>
              <a:t> care au </a:t>
            </a:r>
            <a:r>
              <a:rPr lang="en-US" sz="1800" dirty="0" err="1"/>
              <a:t>dificultati</a:t>
            </a:r>
            <a:r>
              <a:rPr lang="en-US" sz="1800" dirty="0"/>
              <a:t> in a-</a:t>
            </a:r>
            <a:r>
              <a:rPr lang="en-US" sz="1800" dirty="0" err="1"/>
              <a:t>si</a:t>
            </a:r>
            <a:r>
              <a:rPr lang="en-US" sz="1800" dirty="0"/>
              <a:t> </a:t>
            </a:r>
            <a:r>
              <a:rPr lang="en-US" sz="1800" dirty="0" err="1"/>
              <a:t>gasi</a:t>
            </a:r>
            <a:r>
              <a:rPr lang="en-US" sz="1800" dirty="0"/>
              <a:t> </a:t>
            </a:r>
            <a:r>
              <a:rPr lang="en-US" sz="1800" dirty="0" err="1"/>
              <a:t>locul</a:t>
            </a:r>
            <a:r>
              <a:rPr lang="en-US" sz="1800" dirty="0"/>
              <a:t> in </a:t>
            </a:r>
            <a:r>
              <a:rPr lang="en-US" sz="1800" dirty="0" err="1"/>
              <a:t>societate</a:t>
            </a:r>
            <a:r>
              <a:rPr lang="en-US" sz="1800" dirty="0"/>
              <a:t>, </a:t>
            </a:r>
            <a:r>
              <a:rPr lang="en-US" sz="1800" dirty="0" err="1"/>
              <a:t>iar</a:t>
            </a:r>
            <a:r>
              <a:rPr lang="en-US" sz="1800" dirty="0"/>
              <a:t> un </a:t>
            </a:r>
            <a:r>
              <a:rPr lang="en-US" sz="1800" dirty="0" err="1"/>
              <a:t>proiect</a:t>
            </a:r>
            <a:r>
              <a:rPr lang="en-US" sz="1800" dirty="0"/>
              <a:t> de </a:t>
            </a:r>
            <a:r>
              <a:rPr lang="en-US" sz="1800" dirty="0" err="1"/>
              <a:t>mobilitate</a:t>
            </a:r>
            <a:r>
              <a:rPr lang="en-US" sz="1800" dirty="0"/>
              <a:t> </a:t>
            </a:r>
            <a:r>
              <a:rPr lang="en-US" sz="1800" dirty="0" err="1"/>
              <a:t>ar</a:t>
            </a:r>
            <a:r>
              <a:rPr lang="en-US" sz="1800" dirty="0"/>
              <a:t> </a:t>
            </a:r>
            <a:r>
              <a:rPr lang="en-US" sz="1800" dirty="0" err="1"/>
              <a:t>putea</a:t>
            </a:r>
            <a:r>
              <a:rPr lang="en-US" sz="1800" dirty="0"/>
              <a:t> </a:t>
            </a:r>
            <a:r>
              <a:rPr lang="en-US" sz="1800" dirty="0" err="1"/>
              <a:t>sa</a:t>
            </a:r>
            <a:r>
              <a:rPr lang="en-US" sz="1800" dirty="0"/>
              <a:t> le fie de </a:t>
            </a:r>
            <a:r>
              <a:rPr lang="en-US" sz="1800" dirty="0" err="1"/>
              <a:t>ajutor</a:t>
            </a:r>
            <a:endParaRPr lang="en-GB" alt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3598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324</TotalTime>
  <Words>577</Words>
  <Application>Microsoft Office PowerPoint</Application>
  <PresentationFormat>On-screen Show (16:10)</PresentationFormat>
  <Paragraphs>99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Baloo</vt:lpstr>
      <vt:lpstr>Calibri</vt:lpstr>
      <vt:lpstr>Calibri Light</vt:lpstr>
      <vt:lpstr>Comic Sans MS</vt:lpstr>
      <vt:lpstr>Courier New</vt:lpstr>
      <vt:lpstr>Tahoma</vt:lpstr>
      <vt:lpstr>Titillium</vt:lpstr>
      <vt:lpstr>Titillium Bold Upright</vt:lpstr>
      <vt:lpstr>Titillium Light</vt:lpstr>
      <vt:lpstr>Titillium Semibold Upright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Eurodesk Brussels Link</dc:creator>
  <cp:lastModifiedBy>Oltea</cp:lastModifiedBy>
  <cp:revision>52</cp:revision>
  <dcterms:created xsi:type="dcterms:W3CDTF">2018-09-26T20:29:04Z</dcterms:created>
  <dcterms:modified xsi:type="dcterms:W3CDTF">2018-10-03T13:57:37Z</dcterms:modified>
</cp:coreProperties>
</file>